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936" r:id="rId2"/>
    <p:sldId id="937" r:id="rId3"/>
    <p:sldId id="258" r:id="rId4"/>
    <p:sldId id="259" r:id="rId5"/>
    <p:sldId id="260" r:id="rId6"/>
    <p:sldId id="280" r:id="rId7"/>
    <p:sldId id="903" r:id="rId8"/>
    <p:sldId id="281" r:id="rId9"/>
    <p:sldId id="282" r:id="rId10"/>
    <p:sldId id="283" r:id="rId11"/>
    <p:sldId id="284" r:id="rId12"/>
    <p:sldId id="285" r:id="rId13"/>
    <p:sldId id="286" r:id="rId14"/>
    <p:sldId id="287" r:id="rId15"/>
    <p:sldId id="288" r:id="rId16"/>
    <p:sldId id="289" r:id="rId17"/>
    <p:sldId id="290" r:id="rId18"/>
    <p:sldId id="934" r:id="rId19"/>
    <p:sldId id="935" r:id="rId20"/>
    <p:sldId id="292" r:id="rId21"/>
    <p:sldId id="899" r:id="rId22"/>
    <p:sldId id="293" r:id="rId23"/>
    <p:sldId id="294" r:id="rId24"/>
    <p:sldId id="904" r:id="rId25"/>
    <p:sldId id="295" r:id="rId26"/>
    <p:sldId id="296" r:id="rId27"/>
    <p:sldId id="297" r:id="rId28"/>
    <p:sldId id="261"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4"/>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CC16-FD54-D54E-A3C7-C6EA885C07BE}" type="datetimeFigureOut">
              <a:rPr lang="en-US" smtClean="0"/>
              <a:t>6/23/19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49FC3-267E-3245-A270-D9C18D158B58}" type="slidenum">
              <a:rPr lang="en-US" smtClean="0"/>
              <a:t>‹#›</a:t>
            </a:fld>
            <a:endParaRPr lang="en-US"/>
          </a:p>
        </p:txBody>
      </p:sp>
    </p:spTree>
    <p:extLst>
      <p:ext uri="{BB962C8B-B14F-4D97-AF65-F5344CB8AC3E}">
        <p14:creationId xmlns:p14="http://schemas.microsoft.com/office/powerpoint/2010/main" val="398434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BD03-722E-9B4E-B5F9-B00645E8F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8926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environment #2.</a:t>
            </a:r>
          </a:p>
          <a:p>
            <a:endParaRPr lang="en-US" dirty="0"/>
          </a:p>
          <a:p>
            <a:r>
              <a:rPr lang="en-US" dirty="0"/>
              <a:t>Q: How would you interpret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2967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environment #3.</a:t>
            </a:r>
          </a:p>
          <a:p>
            <a:endParaRPr lang="en-US" dirty="0"/>
          </a:p>
          <a:p>
            <a:r>
              <a:rPr lang="en-US" dirty="0"/>
              <a:t>Q: How would you interpret this one?</a:t>
            </a:r>
          </a:p>
          <a:p>
            <a:endParaRPr lang="en-US" dirty="0"/>
          </a:p>
          <a:p>
            <a:r>
              <a:rPr lang="en-US" dirty="0"/>
              <a:t>Indeed, these short reads can tell us something about the nature of these populations in these environments regarding their occurrence and abundance.</a:t>
            </a:r>
          </a:p>
          <a:p>
            <a:endParaRPr lang="en-US" dirty="0"/>
          </a:p>
          <a:p>
            <a:r>
              <a:rPr lang="en-US" dirty="0"/>
              <a:t>Abundance is often is correlated with ‘coverage’.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3653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Coverage is a statistic that tells us the average number of short reads matching to each nucleotide position in a reference sequence.</a:t>
            </a:r>
          </a:p>
          <a:p>
            <a:endParaRPr lang="en-US" dirty="0"/>
          </a:p>
          <a:p>
            <a:r>
              <a:rPr lang="en-US" dirty="0"/>
              <a:t>Q: What is the coverage of this genome in the second environment? Make a guess.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0644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the third one?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9515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Hmm. The average coverage of this genome is identical in these two environments. But is this an accurate representation of the ecology of these environments in the context of this genome?</a:t>
            </a:r>
          </a:p>
          <a:p>
            <a:endParaRPr lang="en-US" dirty="0"/>
          </a:p>
          <a:p>
            <a:r>
              <a:rPr lang="en-US" dirty="0"/>
              <a:t>Clearly coverage can be misleading. </a:t>
            </a:r>
          </a:p>
          <a:p>
            <a:endParaRPr lang="en-US" dirty="0"/>
          </a:p>
          <a:p>
            <a:r>
              <a:rPr lang="en-US" dirty="0"/>
              <a:t>Q: What else could we do to have a more balanced understanding?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566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Detection is a statistic that tells us about the fraction of nucleotides in the reference sequence that are covered by at least at 1X.</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274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Much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37760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BD03-722E-9B4E-B5F9-B00645E8F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900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Aha. Much better.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850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zoom in to this part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8326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64BD03-722E-9B4E-B5F9-B00645E8F5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1582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take a much more careful look at the reads recruited.</a:t>
            </a:r>
          </a:p>
          <a:p>
            <a:endParaRPr lang="en-US" dirty="0"/>
          </a:p>
          <a:p>
            <a:r>
              <a:rPr lang="en-US" dirty="0"/>
              <a:t>Q: Do you expect every single read to be identical to the reference context?</a:t>
            </a:r>
          </a:p>
          <a:p>
            <a:endParaRPr lang="en-US" dirty="0"/>
          </a:p>
          <a:p>
            <a:r>
              <a:rPr lang="en-US" dirty="0"/>
              <a:t>It rarely occurs in fact. But sometimes due to reasons that are not related to biology…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0470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if there is a single read in this mapping results where there at that particular location you see an A instead of a T.</a:t>
            </a:r>
          </a:p>
          <a:p>
            <a:endParaRPr lang="en-US" dirty="0"/>
          </a:p>
          <a:p>
            <a:r>
              <a:rPr lang="en-US" dirty="0"/>
              <a:t>Q: What would you think?</a:t>
            </a:r>
          </a:p>
          <a:p>
            <a:endParaRPr lang="en-US" dirty="0"/>
          </a:p>
          <a:p>
            <a:r>
              <a:rPr lang="en-US" dirty="0"/>
              <a:t>This could be due to a sequencing error, right?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165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now?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27510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this statistic tell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59871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you see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441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about now? What can we tell about the complexity of this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6614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 let’s say we see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17849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would this mean?</a:t>
            </a:r>
          </a:p>
          <a:p>
            <a:endParaRPr lang="en-US" dirty="0"/>
          </a:p>
          <a:p>
            <a:r>
              <a:rPr lang="en-US" dirty="0"/>
              <a:t>As you can see, there is so much we can learn about single-nucleotide variants. Temporal and spatial variation in SNVs can offer insights into evolutionary pressures acting upon environmental populations. We will talk much more about this in later weeks.</a:t>
            </a:r>
          </a:p>
          <a:p>
            <a:endParaRPr lang="en-US" dirty="0"/>
          </a:p>
          <a:p>
            <a:r>
              <a:rPr lang="en-US" dirty="0"/>
              <a:t>Let’s go back to where we were now.</a:t>
            </a:r>
          </a:p>
          <a:p>
            <a:endParaRPr lang="en-US" dirty="0"/>
          </a:p>
          <a:p>
            <a:r>
              <a:rPr lang="en-US" dirty="0"/>
              <a:t>Q: Where were we before we jumped into this side track?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294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Metagenomic read recruitment is at the core of most things we will discuss, and most things you will do when you do your own ‘omics analyses.</a:t>
            </a:r>
          </a:p>
          <a:p>
            <a:endParaRPr lang="en-US" dirty="0"/>
          </a:p>
          <a:p>
            <a:r>
              <a:rPr lang="en-US" dirty="0"/>
              <a:t>It is the strategy of aligning short reads in a metagenome to a reference context. This context could be an entire genome or a single contig.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6611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say we have a reference context like 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3564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a metagenome from an environment.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3696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Metagenomic read recruitment will find all the reads that match to different parts of this genome. And we can display them like this to see where they match.</a:t>
            </a:r>
          </a:p>
          <a:p>
            <a:endParaRPr lang="en-US" dirty="0"/>
          </a:p>
          <a:p>
            <a:r>
              <a:rPr lang="en-US" dirty="0"/>
              <a:t>Q: what do you think that blank area mean?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83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Does this help? </a:t>
            </a:r>
          </a:p>
          <a:p>
            <a:endParaRPr lang="en-US" dirty="0"/>
          </a:p>
          <a:p>
            <a:r>
              <a:rPr lang="en-US" dirty="0"/>
              <a:t>So that area means that the reference genome we are using to recruit reads contains two genes that are not occurring in the naturally occurring population in this environment even though it is similar.</a:t>
            </a:r>
          </a:p>
          <a:p>
            <a:endParaRPr lang="en-US" dirty="0"/>
          </a:p>
          <a:p>
            <a:r>
              <a:rPr lang="en-US" dirty="0"/>
              <a:t>Q: So what’s up with that highly covered section?</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336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a:t>
            </a:r>
            <a:r>
              <a:rPr lang="en-US" dirty="0" err="1"/>
              <a:t>assome</a:t>
            </a:r>
            <a:r>
              <a:rPr lang="en-US" dirty="0"/>
              <a:t> we have to more metagenomes from two more environments.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343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let’s keep in mind where those genes are so it is easier to follow.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DF611E-6AA5-544B-AD76-CE7A470483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8318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3368C-7D0E-CF4B-B3CC-DB3C00C616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FA9BB9-C49A-4949-A157-44264C22B0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F92ED9-45BF-8848-BC7A-4163C8C052C7}"/>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85BB98D8-9929-3C4D-85CF-59632E93A5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CCDED-D005-BC4D-A1E3-3D586F164739}"/>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2755335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1CED-CAA0-9049-AC54-E5C57024EA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53C5D6A-6DFE-DA47-A999-4013E8299E4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562DDC-4198-2948-BADA-81B5154EE08A}"/>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50A8AF25-CBC0-A74C-8F7F-71C2597241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CD8C27-12AD-894B-98EF-9A788D8C2B2E}"/>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3543275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489918-B89C-5649-B441-52D602D7F00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10C0C0C-97C3-DA49-B4A7-BB2FC12E1C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962301-DA44-1B48-886A-9F3BBB912D32}"/>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BF90E6FD-84FD-324C-BA70-83D8BEBF8D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C9DAF7-962D-044C-8E64-FC0C2B30FB80}"/>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446102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DEB7-02FD-CC44-B8B2-A245E7DAB1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9871881-B4AD-D342-B250-914760C9F7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32B13E-5471-FC41-93F5-165DEDB3F656}"/>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91960663-D887-C749-896B-43ABCBB5F2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CEE034-1DF9-E744-A03F-3946E9CB60AE}"/>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3843650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F7B5-D04D-0248-9283-9D14455E79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08CA060-943E-0348-82D2-0517FD8E6B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58F550-2941-D442-A8DA-651DA9303FBE}"/>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92B4EF34-9AA9-B440-A55D-B6A8ACB13B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1606B-57A4-5E4B-B9FB-49538CFE524A}"/>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9474490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0039D-0DF9-2E43-A74C-BABCAF22A3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7AB71DC-B60A-3440-BF7E-3E889C2104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D94CD7-6F9A-C846-82DD-17927218DB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170DBCE-E0C0-8D46-AFF2-E8226FDAC392}"/>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6" name="Footer Placeholder 5">
            <a:extLst>
              <a:ext uri="{FF2B5EF4-FFF2-40B4-BE49-F238E27FC236}">
                <a16:creationId xmlns:a16="http://schemas.microsoft.com/office/drawing/2014/main" id="{FAC4DAB8-B7D6-B74C-B5AA-79452247D0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A110D3-1BC0-6D48-9D5A-BF717660FE3F}"/>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41482582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971A86-1A7C-E548-AD61-34F1663526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B8AD28-FC84-C745-8E00-FA64423B6D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002EDBA-E8DE-DD47-AA11-2EEFBEF4E14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0EF80C7-4363-6A4B-B17E-E9DE25763FF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3C6890-1AC3-1C49-B7B0-B5200B999C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381D17-0236-7947-A20E-C6D7CAFE4B3C}"/>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8" name="Footer Placeholder 7">
            <a:extLst>
              <a:ext uri="{FF2B5EF4-FFF2-40B4-BE49-F238E27FC236}">
                <a16:creationId xmlns:a16="http://schemas.microsoft.com/office/drawing/2014/main" id="{08F6DCDA-94EC-314C-9BCB-C128A45249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290B61-3C8B-874E-BD91-D3854F411663}"/>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39557946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17102F-49FE-4240-AF3D-3F6CBF939D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43F4686-286A-224D-8C9C-0915A3994F5B}"/>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4" name="Footer Placeholder 3">
            <a:extLst>
              <a:ext uri="{FF2B5EF4-FFF2-40B4-BE49-F238E27FC236}">
                <a16:creationId xmlns:a16="http://schemas.microsoft.com/office/drawing/2014/main" id="{BC2E9B67-8224-7C4B-93E2-73E462951CB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DCFAA-8FF6-8441-9FD3-739D9849F00D}"/>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455513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660ED3-3106-8745-BC09-572B6938D138}"/>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3" name="Footer Placeholder 2">
            <a:extLst>
              <a:ext uri="{FF2B5EF4-FFF2-40B4-BE49-F238E27FC236}">
                <a16:creationId xmlns:a16="http://schemas.microsoft.com/office/drawing/2014/main" id="{ECA6F9D0-FCF5-F142-961F-EED9907460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401D22-E83E-2D44-A07C-BFA0D576A441}"/>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1987289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F63F1-0190-D544-A920-FF1FEF1472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5A933C-A33F-6F4D-A891-57516B88CF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B25A168-C890-174D-8BA5-66B2F1A86C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3E498C-5462-6549-8EFC-C8EAC535B5F4}"/>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6" name="Footer Placeholder 5">
            <a:extLst>
              <a:ext uri="{FF2B5EF4-FFF2-40B4-BE49-F238E27FC236}">
                <a16:creationId xmlns:a16="http://schemas.microsoft.com/office/drawing/2014/main" id="{C2D0DE23-AFDA-9344-AA7C-8C831782F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DA50A8-F3BA-664F-B289-289AE6638792}"/>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34595789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A890D-2FE4-8C46-82F8-F5A9422A54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9C015B-EB05-8E46-B45A-AD8637280E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4A279F-9BD2-624A-8ABE-B771F78348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2BA2E38-0CFF-DF49-B303-F8C12800FE5A}"/>
              </a:ext>
            </a:extLst>
          </p:cNvPr>
          <p:cNvSpPr>
            <a:spLocks noGrp="1"/>
          </p:cNvSpPr>
          <p:nvPr>
            <p:ph type="dt" sz="half" idx="10"/>
          </p:nvPr>
        </p:nvSpPr>
        <p:spPr/>
        <p:txBody>
          <a:bodyPr/>
          <a:lstStyle/>
          <a:p>
            <a:fld id="{8D1F5596-90FF-784A-8FA0-D5A42DC7E093}" type="datetimeFigureOut">
              <a:rPr lang="en-US" smtClean="0"/>
              <a:t>6/23/19</a:t>
            </a:fld>
            <a:endParaRPr lang="en-US"/>
          </a:p>
        </p:txBody>
      </p:sp>
      <p:sp>
        <p:nvSpPr>
          <p:cNvPr id="6" name="Footer Placeholder 5">
            <a:extLst>
              <a:ext uri="{FF2B5EF4-FFF2-40B4-BE49-F238E27FC236}">
                <a16:creationId xmlns:a16="http://schemas.microsoft.com/office/drawing/2014/main" id="{F5A7C61E-99D2-9043-AE80-341048F8EA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8BD5E4-FD1B-454C-92EE-D2270D29E0EE}"/>
              </a:ext>
            </a:extLst>
          </p:cNvPr>
          <p:cNvSpPr>
            <a:spLocks noGrp="1"/>
          </p:cNvSpPr>
          <p:nvPr>
            <p:ph type="sldNum" sz="quarter" idx="12"/>
          </p:nvPr>
        </p:nvSpPr>
        <p:spPr/>
        <p:txBody>
          <a:bodyPr/>
          <a:lstStyle/>
          <a:p>
            <a:fld id="{2A6BFBCA-82EC-BF4A-AB9C-0A5B4631C609}" type="slidenum">
              <a:rPr lang="en-US" smtClean="0"/>
              <a:t>‹#›</a:t>
            </a:fld>
            <a:endParaRPr lang="en-US"/>
          </a:p>
        </p:txBody>
      </p:sp>
    </p:spTree>
    <p:extLst>
      <p:ext uri="{BB962C8B-B14F-4D97-AF65-F5344CB8AC3E}">
        <p14:creationId xmlns:p14="http://schemas.microsoft.com/office/powerpoint/2010/main" val="21186364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22FDD7-9EE4-6245-BBE7-36EB8610E1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0E70C5-3B79-4C40-93CC-0967ADB0FA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AD036E-A9E7-8742-B8F6-1F2C78B62C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1F5596-90FF-784A-8FA0-D5A42DC7E093}" type="datetimeFigureOut">
              <a:rPr lang="en-US" smtClean="0"/>
              <a:t>6/23/19</a:t>
            </a:fld>
            <a:endParaRPr lang="en-US"/>
          </a:p>
        </p:txBody>
      </p:sp>
      <p:sp>
        <p:nvSpPr>
          <p:cNvPr id="5" name="Footer Placeholder 4">
            <a:extLst>
              <a:ext uri="{FF2B5EF4-FFF2-40B4-BE49-F238E27FC236}">
                <a16:creationId xmlns:a16="http://schemas.microsoft.com/office/drawing/2014/main" id="{8B2D4EC3-75EE-8743-9694-45F32E37EC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6272AD-D8ED-5246-A809-7F407552C7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BFBCA-82EC-BF4A-AB9C-0A5B4631C609}" type="slidenum">
              <a:rPr lang="en-US" smtClean="0"/>
              <a:t>‹#›</a:t>
            </a:fld>
            <a:endParaRPr lang="en-US"/>
          </a:p>
        </p:txBody>
      </p:sp>
    </p:spTree>
    <p:extLst>
      <p:ext uri="{BB962C8B-B14F-4D97-AF65-F5344CB8AC3E}">
        <p14:creationId xmlns:p14="http://schemas.microsoft.com/office/powerpoint/2010/main" val="1056788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E69DD5-223F-BC42-86CC-67439F7931D2}"/>
              </a:ext>
            </a:extLst>
          </p:cNvPr>
          <p:cNvPicPr>
            <a:picLocks noChangeAspect="1"/>
          </p:cNvPicPr>
          <p:nvPr/>
        </p:nvPicPr>
        <p:blipFill rotWithShape="1">
          <a:blip r:embed="rId3">
            <a:alphaModFix amt="50000"/>
          </a:blip>
          <a:srcRect t="6250"/>
          <a:stretch/>
        </p:blipFill>
        <p:spPr>
          <a:xfrm>
            <a:off x="20" y="1"/>
            <a:ext cx="12191980" cy="6857999"/>
          </a:xfrm>
          <a:prstGeom prst="rect">
            <a:avLst/>
          </a:prstGeom>
        </p:spPr>
      </p:pic>
      <p:sp>
        <p:nvSpPr>
          <p:cNvPr id="7" name="TextBox 6"/>
          <p:cNvSpPr txBox="1"/>
          <p:nvPr/>
        </p:nvSpPr>
        <p:spPr>
          <a:xfrm>
            <a:off x="4387349" y="1200152"/>
            <a:ext cx="7511135" cy="445769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2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The power of metagenomic read recruitment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 </a:t>
            </a:r>
            <a:endParaRPr kumimoji="0" lang="en-US" sz="62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4" name="Straight Connector 1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0063A88-636D-FD49-90E8-54634EBE21EA}"/>
              </a:ext>
            </a:extLst>
          </p:cNvPr>
          <p:cNvSpPr txBox="1"/>
          <p:nvPr/>
        </p:nvSpPr>
        <p:spPr>
          <a:xfrm>
            <a:off x="8597349" y="6480313"/>
            <a:ext cx="3594632" cy="377687"/>
          </a:xfrm>
          <a:prstGeom prst="rect">
            <a:avLst/>
          </a:prstGeom>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http://</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merenlab.org</a:t>
            </a: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momics</a:t>
            </a:r>
            <a:endPar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348794680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B893C5-EC0B-F34A-B057-168E916BD679}"/>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10553819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92E46F-CB01-4E4A-9762-3C795DF894E3}"/>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331466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0ED7A5-E610-5A48-978C-1CA712590B44}"/>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120636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583782-22CA-E642-B4C9-12356C51FBA1}"/>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280030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85A636-BC2D-EF42-9DDF-B533D3AD5541}"/>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7124419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C9F2AF-DEC3-E646-AE6C-8566BA71AED1}"/>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2527956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5DB57AF-A255-A044-A592-74B681D077CF}"/>
              </a:ext>
            </a:extLst>
          </p:cNvPr>
          <p:cNvPicPr>
            <a:picLocks noChangeAspect="1"/>
          </p:cNvPicPr>
          <p:nvPr/>
        </p:nvPicPr>
        <p:blipFill>
          <a:blip r:embed="rId2"/>
          <a:stretch>
            <a:fillRect/>
          </a:stretch>
        </p:blipFill>
        <p:spPr>
          <a:xfrm>
            <a:off x="12486" y="0"/>
            <a:ext cx="12167027" cy="6858000"/>
          </a:xfrm>
          <a:prstGeom prst="rect">
            <a:avLst/>
          </a:prstGeom>
        </p:spPr>
      </p:pic>
    </p:spTree>
    <p:extLst>
      <p:ext uri="{BB962C8B-B14F-4D97-AF65-F5344CB8AC3E}">
        <p14:creationId xmlns:p14="http://schemas.microsoft.com/office/powerpoint/2010/main" val="37295420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A9A7C-1412-5C41-A92B-EBB261BC81D0}"/>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6478005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E69DD5-223F-BC42-86CC-67439F7931D2}"/>
              </a:ext>
            </a:extLst>
          </p:cNvPr>
          <p:cNvPicPr>
            <a:picLocks noChangeAspect="1"/>
          </p:cNvPicPr>
          <p:nvPr/>
        </p:nvPicPr>
        <p:blipFill rotWithShape="1">
          <a:blip r:embed="rId3">
            <a:alphaModFix amt="50000"/>
          </a:blip>
          <a:srcRect t="6250"/>
          <a:stretch/>
        </p:blipFill>
        <p:spPr>
          <a:xfrm>
            <a:off x="20" y="1"/>
            <a:ext cx="12191980" cy="6857999"/>
          </a:xfrm>
          <a:prstGeom prst="rect">
            <a:avLst/>
          </a:prstGeom>
        </p:spPr>
      </p:pic>
      <p:sp>
        <p:nvSpPr>
          <p:cNvPr id="7" name="TextBox 6"/>
          <p:cNvSpPr txBox="1"/>
          <p:nvPr/>
        </p:nvSpPr>
        <p:spPr>
          <a:xfrm>
            <a:off x="4387349" y="1200152"/>
            <a:ext cx="7511135" cy="445769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2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The power of metagenomic read recruitment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    to see the ‘subtle’</a:t>
            </a:r>
            <a:endParaRPr kumimoji="0" lang="en-US" sz="62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4" name="Straight Connector 1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0DC97C4-4516-8E41-9054-6FE6E3D96041}"/>
              </a:ext>
            </a:extLst>
          </p:cNvPr>
          <p:cNvSpPr txBox="1"/>
          <p:nvPr/>
        </p:nvSpPr>
        <p:spPr>
          <a:xfrm>
            <a:off x="8597349" y="6480313"/>
            <a:ext cx="3594632" cy="377687"/>
          </a:xfrm>
          <a:prstGeom prst="rect">
            <a:avLst/>
          </a:prstGeom>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http://</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merenlab.org</a:t>
            </a: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momics</a:t>
            </a:r>
            <a:endPar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676956660"/>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66A9A7C-1412-5C41-A92B-EBB261BC81D0}"/>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4016807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20EB187-900F-4AF5-813B-101456D9F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41E69DD5-223F-BC42-86CC-67439F7931D2}"/>
              </a:ext>
            </a:extLst>
          </p:cNvPr>
          <p:cNvPicPr>
            <a:picLocks noChangeAspect="1"/>
          </p:cNvPicPr>
          <p:nvPr/>
        </p:nvPicPr>
        <p:blipFill rotWithShape="1">
          <a:blip r:embed="rId3">
            <a:alphaModFix amt="50000"/>
          </a:blip>
          <a:srcRect t="6250"/>
          <a:stretch/>
        </p:blipFill>
        <p:spPr>
          <a:xfrm>
            <a:off x="20" y="1"/>
            <a:ext cx="12191980" cy="6857999"/>
          </a:xfrm>
          <a:prstGeom prst="rect">
            <a:avLst/>
          </a:prstGeom>
        </p:spPr>
      </p:pic>
      <p:sp>
        <p:nvSpPr>
          <p:cNvPr id="7" name="TextBox 6"/>
          <p:cNvSpPr txBox="1"/>
          <p:nvPr/>
        </p:nvSpPr>
        <p:spPr>
          <a:xfrm>
            <a:off x="4387349" y="1200152"/>
            <a:ext cx="7511135" cy="4457696"/>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6200" b="1" i="0" u="none" strike="noStrike" kern="1200" cap="none" spc="0" normalizeH="0" baseline="0" noProof="0" dirty="0">
                <a:ln>
                  <a:noFill/>
                </a:ln>
                <a:solidFill>
                  <a:srgbClr val="FFFFFF"/>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The power of metagenomic read recruitment</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4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    to see the ‘obvious’</a:t>
            </a:r>
            <a:endParaRPr kumimoji="0" lang="en-US" sz="6200" b="1" i="0" u="none" strike="noStrike" kern="1200" cap="none" spc="0" normalizeH="0" baseline="0" noProof="0" dirty="0">
              <a:ln>
                <a:noFill/>
              </a:ln>
              <a:solidFill>
                <a:srgbClr val="92D050"/>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cxnSp>
        <p:nvCxnSpPr>
          <p:cNvPr id="14" name="Straight Connector 13">
            <a:extLst>
              <a:ext uri="{FF2B5EF4-FFF2-40B4-BE49-F238E27FC236}">
                <a16:creationId xmlns:a16="http://schemas.microsoft.com/office/drawing/2014/main" id="{624D17C8-E9C2-48A4-AA36-D7048A6CCC4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55891" y="2286000"/>
            <a:ext cx="0" cy="22860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4CD0928-B6EA-FB4A-A35A-CB8EFE805802}"/>
              </a:ext>
            </a:extLst>
          </p:cNvPr>
          <p:cNvSpPr txBox="1"/>
          <p:nvPr/>
        </p:nvSpPr>
        <p:spPr>
          <a:xfrm>
            <a:off x="8597349" y="6480313"/>
            <a:ext cx="3594632" cy="377687"/>
          </a:xfrm>
          <a:prstGeom prst="rect">
            <a:avLst/>
          </a:prstGeom>
        </p:spPr>
        <p:txBody>
          <a:bodyPr vert="horz" lIns="91440" tIns="45720" rIns="91440" bIns="45720" rtlCol="0" anchor="ctr">
            <a:normAutofit fontScale="77500" lnSpcReduction="20000"/>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http://</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merenlab.org</a:t>
            </a:r>
            <a:r>
              <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a:t>
            </a:r>
            <a:r>
              <a:rPr kumimoji="0" lang="en-US" sz="2800" b="1" i="0" u="none" strike="noStrike" kern="1200" cap="none" spc="0" normalizeH="0" baseline="0" noProof="0" dirty="0" err="1">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rPr>
              <a:t>momics</a:t>
            </a:r>
            <a:endParaRPr kumimoji="0" lang="en-US" sz="2800" b="1" i="0" u="none" strike="noStrike" kern="1200" cap="none" spc="0" normalizeH="0" baseline="0" noProof="0" dirty="0">
              <a:ln>
                <a:noFill/>
              </a:ln>
              <a:solidFill>
                <a:schemeClr val="bg1">
                  <a:lumMod val="95000"/>
                  <a:lumOff val="5000"/>
                </a:schemeClr>
              </a:solidFill>
              <a:effectLst/>
              <a:uLnTx/>
              <a:uFillTx/>
              <a:latin typeface="Helvetica Neue Condensed" panose="02000503000000020004" pitchFamily="2" charset="0"/>
              <a:ea typeface="Helvetica Neue Condensed" panose="02000503000000020004" pitchFamily="2" charset="0"/>
              <a:cs typeface="Helvetica Neue Condensed" panose="02000503000000020004" pitchFamily="2" charset="0"/>
            </a:endParaRPr>
          </a:p>
        </p:txBody>
      </p:sp>
    </p:spTree>
    <p:extLst>
      <p:ext uri="{BB962C8B-B14F-4D97-AF65-F5344CB8AC3E}">
        <p14:creationId xmlns:p14="http://schemas.microsoft.com/office/powerpoint/2010/main" val="199790954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AAAC2A6-8A2C-1C40-95EA-6064850A4009}"/>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5602972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B05BD02-4832-FF40-824B-3C40EC499D1E}"/>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92769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B2BEE0-D506-EC44-8000-0242E930560E}"/>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740022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BD7A6-2CA7-D341-A391-8857C8748876}"/>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9230618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04C3F3D-0276-904E-99FC-71C8E020A917}"/>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2872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92BC93-4A6D-CD44-A4E2-7B7A1F422E4B}"/>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9784264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BDF4DE-7577-6242-8301-A5E404D25CE9}"/>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5008152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14CBB3C-3311-BB41-82A6-2AE59A963646}"/>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8237167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7249AC-F591-3D49-A44C-2384C1D72C2D}"/>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1344328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F0E11FD-B359-694D-9E3E-EFEAB7918933}"/>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3901156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C087D4F-0486-084D-89EB-10A0ABDA72F0}"/>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867654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1A7934-A719-8A4A-BCED-94B4AB7E10CB}"/>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79319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4C8D55-E3A9-9348-AC21-B31BC4BD1EE3}"/>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143799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BF8C5E-6382-6E4C-8C86-84C20432033F}"/>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1709858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F15032D-A11C-2047-A622-013459F9DB92}"/>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34718223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1EC4CD-561E-2341-A5C8-E6EEEEDA6969}"/>
              </a:ext>
            </a:extLst>
          </p:cNvPr>
          <p:cNvPicPr>
            <a:picLocks noChangeAspect="1"/>
          </p:cNvPicPr>
          <p:nvPr/>
        </p:nvPicPr>
        <p:blipFill>
          <a:blip r:embed="rId3"/>
          <a:stretch>
            <a:fillRect/>
          </a:stretch>
        </p:blipFill>
        <p:spPr>
          <a:xfrm>
            <a:off x="12486" y="0"/>
            <a:ext cx="12167027" cy="6858000"/>
          </a:xfrm>
          <a:prstGeom prst="rect">
            <a:avLst/>
          </a:prstGeom>
        </p:spPr>
      </p:pic>
    </p:spTree>
    <p:extLst>
      <p:ext uri="{BB962C8B-B14F-4D97-AF65-F5344CB8AC3E}">
        <p14:creationId xmlns:p14="http://schemas.microsoft.com/office/powerpoint/2010/main" val="27814235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681</Words>
  <Application>Microsoft Macintosh PowerPoint</Application>
  <PresentationFormat>Widescreen</PresentationFormat>
  <Paragraphs>96</Paragraphs>
  <Slides>28</Slides>
  <Notes>27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Helvetica Neue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Eren</dc:creator>
  <cp:lastModifiedBy>A Eren</cp:lastModifiedBy>
  <cp:revision>2</cp:revision>
  <dcterms:created xsi:type="dcterms:W3CDTF">2019-06-24T02:05:59Z</dcterms:created>
  <dcterms:modified xsi:type="dcterms:W3CDTF">2019-06-24T02:10:07Z</dcterms:modified>
</cp:coreProperties>
</file>